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7432000" cy="16459200"/>
  <p:notesSz cx="6858000" cy="9144000"/>
  <p:defaultTextStyle>
    <a:defPPr>
      <a:defRPr lang="en-US"/>
    </a:defPPr>
    <a:lvl1pPr marL="0" algn="l" defTabSz="2508016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1pPr>
    <a:lvl2pPr marL="1254008" algn="l" defTabSz="2508016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2pPr>
    <a:lvl3pPr marL="2508016" algn="l" defTabSz="2508016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3pPr>
    <a:lvl4pPr marL="3762024" algn="l" defTabSz="2508016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4pPr>
    <a:lvl5pPr marL="5016033" algn="l" defTabSz="2508016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5pPr>
    <a:lvl6pPr marL="6270041" algn="l" defTabSz="2508016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6pPr>
    <a:lvl7pPr marL="7524049" algn="l" defTabSz="2508016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7pPr>
    <a:lvl8pPr marL="8778057" algn="l" defTabSz="2508016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8pPr>
    <a:lvl9pPr marL="10032065" algn="l" defTabSz="2508016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38" y="-210"/>
      </p:cViewPr>
      <p:guideLst>
        <p:guide orient="horz" pos="5184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11405102"/>
            <a:ext cx="27432000" cy="507110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250802" tIns="125401" rIns="250802" bIns="125401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8316577" y="0"/>
            <a:ext cx="9115425" cy="164592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250802" tIns="125401" rIns="250802" bIns="125401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287192" y="8010144"/>
            <a:ext cx="19440144" cy="5522976"/>
          </a:xfrm>
        </p:spPr>
        <p:txBody>
          <a:bodyPr rIns="125401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299150" y="3707549"/>
            <a:ext cx="19440144" cy="4206240"/>
          </a:xfrm>
        </p:spPr>
        <p:txBody>
          <a:bodyPr tIns="0" rIns="125401" bIns="0" anchor="b">
            <a:normAutofit/>
          </a:bodyPr>
          <a:lstStyle>
            <a:lvl1pPr marL="0" indent="0" algn="r">
              <a:buNone/>
              <a:defRPr sz="5500">
                <a:solidFill>
                  <a:schemeClr val="tx1"/>
                </a:solidFill>
                <a:effectLst/>
              </a:defRPr>
            </a:lvl1pPr>
            <a:lvl2pPr marL="1254008" indent="0" algn="ctr">
              <a:buNone/>
            </a:lvl2pPr>
            <a:lvl3pPr marL="2508016" indent="0" algn="ctr">
              <a:buNone/>
            </a:lvl3pPr>
            <a:lvl4pPr marL="3762024" indent="0" algn="ctr">
              <a:buNone/>
            </a:lvl4pPr>
            <a:lvl5pPr marL="5016033" indent="0" algn="ctr">
              <a:buNone/>
            </a:lvl5pPr>
            <a:lvl6pPr marL="6270041" indent="0" algn="ctr">
              <a:buNone/>
            </a:lvl6pPr>
            <a:lvl7pPr marL="7524049" indent="0" algn="ctr">
              <a:buNone/>
            </a:lvl7pPr>
            <a:lvl8pPr marL="8778057" indent="0" algn="ctr">
              <a:buNone/>
            </a:lvl8pPr>
            <a:lvl9pPr marL="10032065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659132"/>
            <a:ext cx="6172200" cy="1404366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59132"/>
            <a:ext cx="18059400" cy="140436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11405102"/>
            <a:ext cx="27432000" cy="507110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250802" tIns="125401" rIns="250802" bIns="125401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8316577" y="0"/>
            <a:ext cx="9115425" cy="164592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250802" tIns="125401" rIns="250802" bIns="125401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8601210"/>
            <a:ext cx="19888200" cy="4383271"/>
          </a:xfrm>
        </p:spPr>
        <p:txBody>
          <a:bodyPr tIns="0" bIns="0" anchor="t"/>
          <a:lstStyle>
            <a:lvl1pPr algn="l">
              <a:buNone/>
              <a:defRPr sz="115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5965920"/>
            <a:ext cx="19888200" cy="2560051"/>
          </a:xfrm>
        </p:spPr>
        <p:txBody>
          <a:bodyPr lIns="125401" tIns="0" rIns="125401" bIns="0" anchor="b"/>
          <a:lstStyle>
            <a:lvl1pPr marL="0" indent="0" algn="l">
              <a:buNone/>
              <a:defRPr sz="5500">
                <a:solidFill>
                  <a:schemeClr val="tx1"/>
                </a:solidFill>
                <a:effectLst/>
              </a:defRPr>
            </a:lvl1pPr>
            <a:lvl2pPr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59131"/>
            <a:ext cx="22402800" cy="27432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3840481"/>
            <a:ext cx="10972800" cy="10862311"/>
          </a:xfrm>
        </p:spPr>
        <p:txBody>
          <a:bodyPr/>
          <a:lstStyle>
            <a:lvl1pPr>
              <a:defRPr sz="7100"/>
            </a:lvl1pPr>
            <a:lvl2pPr>
              <a:defRPr sz="6000"/>
            </a:lvl2pPr>
            <a:lvl3pPr>
              <a:defRPr sz="5500"/>
            </a:lvl3pPr>
            <a:lvl4pPr>
              <a:defRPr sz="4900"/>
            </a:lvl4pPr>
            <a:lvl5pPr>
              <a:defRPr sz="4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0" y="3840481"/>
            <a:ext cx="10972800" cy="10862311"/>
          </a:xfrm>
        </p:spPr>
        <p:txBody>
          <a:bodyPr/>
          <a:lstStyle>
            <a:lvl1pPr>
              <a:defRPr sz="7100"/>
            </a:lvl1pPr>
            <a:lvl2pPr>
              <a:defRPr sz="6000"/>
            </a:lvl2pPr>
            <a:lvl3pPr>
              <a:defRPr sz="5500"/>
            </a:lvl3pPr>
            <a:lvl4pPr>
              <a:defRPr sz="4900"/>
            </a:lvl4pPr>
            <a:lvl5pPr>
              <a:defRPr sz="4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55320"/>
            <a:ext cx="24688800" cy="27432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3167360"/>
            <a:ext cx="12120564" cy="2011680"/>
          </a:xfrm>
        </p:spPr>
        <p:txBody>
          <a:bodyPr anchor="t"/>
          <a:lstStyle>
            <a:lvl1pPr marL="0" indent="0">
              <a:buNone/>
              <a:defRPr sz="6600" b="1">
                <a:solidFill>
                  <a:schemeClr val="accent1"/>
                </a:solidFill>
              </a:defRPr>
            </a:lvl1pPr>
            <a:lvl2pPr>
              <a:buNone/>
              <a:defRPr sz="5500" b="1"/>
            </a:lvl2pPr>
            <a:lvl3pPr>
              <a:buNone/>
              <a:defRPr sz="4900" b="1"/>
            </a:lvl3pPr>
            <a:lvl4pPr>
              <a:buNone/>
              <a:defRPr sz="4400" b="1"/>
            </a:lvl4pPr>
            <a:lvl5pPr>
              <a:buNone/>
              <a:defRPr sz="44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935077" y="13167360"/>
            <a:ext cx="12125325" cy="2011680"/>
          </a:xfrm>
        </p:spPr>
        <p:txBody>
          <a:bodyPr anchor="t"/>
          <a:lstStyle>
            <a:lvl1pPr marL="0" indent="0">
              <a:buNone/>
              <a:defRPr sz="6600" b="1">
                <a:solidFill>
                  <a:schemeClr val="accent1"/>
                </a:solidFill>
              </a:defRPr>
            </a:lvl1pPr>
            <a:lvl2pPr>
              <a:buNone/>
              <a:defRPr sz="5500" b="1"/>
            </a:lvl2pPr>
            <a:lvl3pPr>
              <a:buNone/>
              <a:defRPr sz="4900" b="1"/>
            </a:lvl3pPr>
            <a:lvl4pPr>
              <a:buNone/>
              <a:defRPr sz="4400" b="1"/>
            </a:lvl4pPr>
            <a:lvl5pPr>
              <a:buNone/>
              <a:defRPr sz="44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371600" y="3640590"/>
            <a:ext cx="12120564" cy="9460231"/>
          </a:xfrm>
        </p:spPr>
        <p:txBody>
          <a:bodyPr/>
          <a:lstStyle>
            <a:lvl1pPr>
              <a:defRPr sz="6600"/>
            </a:lvl1pPr>
            <a:lvl2pPr>
              <a:defRPr sz="5500"/>
            </a:lvl2pPr>
            <a:lvl3pPr>
              <a:defRPr sz="4900"/>
            </a:lvl3pPr>
            <a:lvl4pPr>
              <a:defRPr sz="4400"/>
            </a:lvl4pPr>
            <a:lvl5pPr>
              <a:defRPr sz="44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7" y="3640590"/>
            <a:ext cx="12125325" cy="9460231"/>
          </a:xfrm>
        </p:spPr>
        <p:txBody>
          <a:bodyPr/>
          <a:lstStyle>
            <a:lvl1pPr>
              <a:defRPr sz="6600"/>
            </a:lvl1pPr>
            <a:lvl2pPr>
              <a:defRPr sz="5500"/>
            </a:lvl2pPr>
            <a:lvl3pPr>
              <a:defRPr sz="4900"/>
            </a:lvl3pPr>
            <a:lvl4pPr>
              <a:defRPr sz="4400"/>
            </a:lvl4pPr>
            <a:lvl5pPr>
              <a:defRPr sz="44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58368"/>
            <a:ext cx="22411944" cy="2743200"/>
          </a:xfrm>
        </p:spPr>
        <p:txBody>
          <a:bodyPr anchor="ctr"/>
          <a:lstStyle>
            <a:lvl1pPr algn="l">
              <a:defRPr sz="12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11/3/2014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330" y="14207863"/>
            <a:ext cx="6035040" cy="1847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6446" y="14043741"/>
            <a:ext cx="6031992" cy="2039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45267"/>
            <a:ext cx="9601200" cy="1752600"/>
          </a:xfrm>
        </p:spPr>
        <p:txBody>
          <a:bodyPr tIns="0" bIns="0" anchor="t"/>
          <a:lstStyle>
            <a:lvl1pPr algn="l">
              <a:buNone/>
              <a:defRPr sz="49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371600" y="514618"/>
            <a:ext cx="8229600" cy="2194560"/>
          </a:xfrm>
        </p:spPr>
        <p:txBody>
          <a:bodyPr lIns="125401" tIns="0" rIns="125401" bIns="0" anchor="b"/>
          <a:lstStyle>
            <a:lvl1pPr marL="0" indent="0" algn="l">
              <a:buNone/>
              <a:defRPr sz="3800"/>
            </a:lvl1pPr>
            <a:lvl2pPr>
              <a:buNone/>
              <a:defRPr sz="3300"/>
            </a:lvl2pPr>
            <a:lvl3pPr>
              <a:buNone/>
              <a:defRPr sz="2700"/>
            </a:lvl3pPr>
            <a:lvl4pPr>
              <a:buNone/>
              <a:defRPr sz="2500"/>
            </a:lvl4pPr>
            <a:lvl5pPr>
              <a:buNone/>
              <a:defRPr sz="25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71600" y="4754880"/>
            <a:ext cx="21259800" cy="9144000"/>
          </a:xfrm>
        </p:spPr>
        <p:txBody>
          <a:bodyPr/>
          <a:lstStyle>
            <a:lvl1pPr>
              <a:defRPr sz="7700"/>
            </a:lvl1pPr>
            <a:lvl2pPr>
              <a:defRPr sz="6600"/>
            </a:lvl2pPr>
            <a:lvl3pPr>
              <a:defRPr sz="6000"/>
            </a:lvl3pPr>
            <a:lvl4pPr>
              <a:defRPr sz="5500"/>
            </a:lvl4pPr>
            <a:lvl5pPr>
              <a:defRPr sz="55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4469344" y="15412955"/>
            <a:ext cx="2286000" cy="876300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0196" y="4093702"/>
            <a:ext cx="9161604" cy="3009139"/>
          </a:xfrm>
        </p:spPr>
        <p:txBody>
          <a:bodyPr anchor="b"/>
          <a:lstStyle>
            <a:lvl1pPr algn="l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6884" y="2447777"/>
            <a:ext cx="12344400" cy="987552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88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670202" y="7197036"/>
            <a:ext cx="9161598" cy="6392357"/>
          </a:xfrm>
        </p:spPr>
        <p:txBody>
          <a:bodyPr lIns="125401" rIns="125401"/>
          <a:lstStyle>
            <a:lvl1pPr marL="0" indent="0">
              <a:buFontTx/>
              <a:buNone/>
              <a:defRPr sz="3300"/>
            </a:lvl1pPr>
            <a:lvl2pPr>
              <a:buFontTx/>
              <a:buNone/>
              <a:defRPr sz="3300"/>
            </a:lvl2pPr>
            <a:lvl3pPr>
              <a:buFontTx/>
              <a:buNone/>
              <a:defRPr sz="2700"/>
            </a:lvl3pPr>
            <a:lvl4pPr>
              <a:buFontTx/>
              <a:buNone/>
              <a:defRPr sz="2500"/>
            </a:lvl4pPr>
            <a:lvl5pPr>
              <a:buFontTx/>
              <a:buNone/>
              <a:defRPr sz="25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15412955"/>
            <a:ext cx="6400800" cy="876300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11405102"/>
            <a:ext cx="27432000" cy="507110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250802" tIns="125401" rIns="250802" bIns="125401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21945600" y="0"/>
            <a:ext cx="5486400" cy="164592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250802" tIns="125401" rIns="250802" bIns="125401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371600" y="659131"/>
            <a:ext cx="22402800" cy="2743200"/>
          </a:xfrm>
          <a:prstGeom prst="rect">
            <a:avLst/>
          </a:prstGeom>
        </p:spPr>
        <p:txBody>
          <a:bodyPr vert="horz" lIns="125401" tIns="125401" rIns="125401" bIns="125401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371600" y="3840481"/>
            <a:ext cx="22402800" cy="10862311"/>
          </a:xfrm>
          <a:prstGeom prst="rect">
            <a:avLst/>
          </a:prstGeom>
        </p:spPr>
        <p:txBody>
          <a:bodyPr vert="horz" lIns="250802" tIns="125401" rIns="250802" bIns="125401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371600" y="15412955"/>
            <a:ext cx="6400800" cy="876300"/>
          </a:xfrm>
          <a:prstGeom prst="rect">
            <a:avLst/>
          </a:prstGeom>
        </p:spPr>
        <p:txBody>
          <a:bodyPr vert="horz" lIns="250802" tIns="125401" rIns="250802" bIns="0" anchor="b"/>
          <a:lstStyle>
            <a:lvl1pPr algn="l" eaLnBrk="1" latinLnBrk="0" hangingPunct="1">
              <a:defRPr kumimoji="0" sz="27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11/3/2014</a:t>
            </a:fld>
            <a:endParaRPr lang="en-US" sz="27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9372600" y="15412955"/>
            <a:ext cx="8686800" cy="876300"/>
          </a:xfrm>
          <a:prstGeom prst="rect">
            <a:avLst/>
          </a:prstGeom>
        </p:spPr>
        <p:txBody>
          <a:bodyPr vert="horz" lIns="0" tIns="125401" rIns="0" bIns="0" anchor="b"/>
          <a:lstStyle>
            <a:lvl1pPr algn="ctr" eaLnBrk="1" latinLnBrk="0" hangingPunct="1">
              <a:defRPr kumimoji="0" sz="27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27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4460200" y="15412955"/>
            <a:ext cx="2286000" cy="8763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27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27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1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53688" indent="-1053367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1981333" indent="-752405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7100" kern="1200">
          <a:solidFill>
            <a:schemeClr val="tx1"/>
          </a:solidFill>
          <a:latin typeface="+mn-lt"/>
          <a:ea typeface="+mn-ea"/>
          <a:cs typeface="+mn-cs"/>
        </a:defRPr>
      </a:lvl2pPr>
      <a:lvl3pPr marL="2758818" indent="-702245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3511223" indent="-65208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4088067" indent="-501603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5500" kern="1200">
          <a:solidFill>
            <a:schemeClr val="tx1"/>
          </a:solidFill>
          <a:latin typeface="+mn-lt"/>
          <a:ea typeface="+mn-ea"/>
          <a:cs typeface="+mn-cs"/>
        </a:defRPr>
      </a:lvl5pPr>
      <a:lvl6pPr marL="4664910" indent="-501603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5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266834" indent="-501603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4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5868758" indent="-501603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6395442" indent="-501603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2540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5080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7620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50160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62700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75240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87780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00320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5562" y="533400"/>
            <a:ext cx="3279775" cy="431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1" y="299258"/>
            <a:ext cx="23533768" cy="1505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2347712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0200" b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2347712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6800" b="1">
                <a:solidFill>
                  <a:srgbClr val="19458D"/>
                </a:solidFill>
                <a:latin typeface="Verdana" pitchFamily="1" charset="0"/>
                <a:ea typeface="ＭＳ Ｐゴシック" charset="0"/>
                <a:cs typeface="ＭＳ Ｐゴシック" charset="0"/>
              </a:defRPr>
            </a:lvl2pPr>
            <a:lvl3pPr algn="l" defTabSz="2347712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6800" b="1">
                <a:solidFill>
                  <a:srgbClr val="19458D"/>
                </a:solidFill>
                <a:latin typeface="Verdana" pitchFamily="1" charset="0"/>
                <a:ea typeface="ＭＳ Ｐゴシック" charset="0"/>
                <a:cs typeface="ＭＳ Ｐゴシック" charset="0"/>
              </a:defRPr>
            </a:lvl3pPr>
            <a:lvl4pPr algn="l" defTabSz="2347712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6800" b="1">
                <a:solidFill>
                  <a:srgbClr val="19458D"/>
                </a:solidFill>
                <a:latin typeface="Verdana" pitchFamily="1" charset="0"/>
                <a:ea typeface="ＭＳ Ｐゴシック" charset="0"/>
                <a:cs typeface="ＭＳ Ｐゴシック" charset="0"/>
              </a:defRPr>
            </a:lvl4pPr>
            <a:lvl5pPr algn="l" defTabSz="2347712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6800" b="1">
                <a:solidFill>
                  <a:srgbClr val="19458D"/>
                </a:solidFill>
                <a:latin typeface="Verdana" pitchFamily="1" charset="0"/>
                <a:ea typeface="ＭＳ Ｐゴシック" charset="0"/>
                <a:cs typeface="ＭＳ Ｐゴシック" charset="0"/>
              </a:defRPr>
            </a:lvl5pPr>
            <a:lvl6pPr marL="1287887" algn="l" defTabSz="2347712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6800" b="1">
                <a:solidFill>
                  <a:srgbClr val="19458D"/>
                </a:solidFill>
                <a:latin typeface="Verdana" pitchFamily="1" charset="0"/>
              </a:defRPr>
            </a:lvl6pPr>
            <a:lvl7pPr marL="2575774" algn="l" defTabSz="2347712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6800" b="1">
                <a:solidFill>
                  <a:srgbClr val="19458D"/>
                </a:solidFill>
                <a:latin typeface="Verdana" pitchFamily="1" charset="0"/>
              </a:defRPr>
            </a:lvl7pPr>
            <a:lvl8pPr marL="3863660" algn="l" defTabSz="2347712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6800" b="1">
                <a:solidFill>
                  <a:srgbClr val="19458D"/>
                </a:solidFill>
                <a:latin typeface="Verdana" pitchFamily="1" charset="0"/>
              </a:defRPr>
            </a:lvl8pPr>
            <a:lvl9pPr marL="5151547" algn="l" defTabSz="2347712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6800" b="1">
                <a:solidFill>
                  <a:srgbClr val="19458D"/>
                </a:solidFill>
                <a:latin typeface="Verdana" pitchFamily="1" charset="0"/>
              </a:defRPr>
            </a:lvl9pPr>
          </a:lstStyle>
          <a:p>
            <a:pPr marL="0" marR="0" lvl="0" indent="0" algn="ctr" defTabSz="2347712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Community Partnerships for Healthy Athletes</a:t>
            </a:r>
            <a:endParaRPr kumimoji="0" lang="en-US" sz="8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5324" y="1906274"/>
            <a:ext cx="219456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E7D8AC"/>
                </a:solidFill>
                <a:latin typeface="Verdana" charset="0"/>
                <a:ea typeface="ＭＳ Ｐゴシック" charset="0"/>
              </a:rPr>
              <a:t>Laura M. Robinson, MPH</a:t>
            </a:r>
            <a:r>
              <a:rPr lang="en-US" sz="3200" baseline="30000" dirty="0" smtClean="0">
                <a:solidFill>
                  <a:srgbClr val="E7D8AC"/>
                </a:solidFill>
                <a:latin typeface="Verdana" charset="0"/>
                <a:ea typeface="ＭＳ Ｐゴシック" charset="0"/>
              </a:rPr>
              <a:t>1</a:t>
            </a:r>
            <a:r>
              <a:rPr lang="en-US" sz="3200" dirty="0" smtClean="0">
                <a:solidFill>
                  <a:srgbClr val="E7D8AC"/>
                </a:solidFill>
                <a:latin typeface="Verdana" charset="0"/>
                <a:ea typeface="ＭＳ Ｐゴシック" charset="0"/>
              </a:rPr>
              <a:t>, Onolee Stephan, MPH</a:t>
            </a:r>
            <a:r>
              <a:rPr lang="en-US" sz="3200" baseline="30000" dirty="0" smtClean="0">
                <a:solidFill>
                  <a:srgbClr val="E7D8AC"/>
                </a:solidFill>
                <a:latin typeface="Verdana" charset="0"/>
                <a:ea typeface="ＭＳ Ｐゴシック" charset="0"/>
              </a:rPr>
              <a:t>2</a:t>
            </a:r>
            <a:r>
              <a:rPr lang="en-US" sz="3200" dirty="0">
                <a:solidFill>
                  <a:srgbClr val="E7D8AC"/>
                </a:solidFill>
                <a:latin typeface="Verdana" charset="0"/>
                <a:ea typeface="ＭＳ Ｐゴシック" charset="0"/>
              </a:rPr>
              <a:t>,</a:t>
            </a:r>
            <a:r>
              <a:rPr lang="en-US" sz="3200" dirty="0" smtClean="0">
                <a:solidFill>
                  <a:srgbClr val="E7D8AC"/>
                </a:solidFill>
                <a:latin typeface="Verdana" charset="0"/>
                <a:ea typeface="ＭＳ Ｐゴシック" charset="0"/>
              </a:rPr>
              <a:t> and Rochester NY Community Partners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aseline="30000" dirty="0" smtClean="0">
                <a:solidFill>
                  <a:srgbClr val="FFFFFF"/>
                </a:solidFill>
                <a:latin typeface="Verdana" charset="0"/>
                <a:ea typeface="ＭＳ Ｐゴシック" charset="0"/>
              </a:rPr>
              <a:t>1</a:t>
            </a:r>
            <a:r>
              <a:rPr lang="en-US" sz="2800" dirty="0" smtClean="0">
                <a:solidFill>
                  <a:srgbClr val="FFFFFF"/>
                </a:solidFill>
                <a:latin typeface="Verdana" charset="0"/>
                <a:ea typeface="ＭＳ Ｐゴシック" charset="0"/>
              </a:rPr>
              <a:t>Strong Center for Developmental Disabilities (SCDD/UCEDD), University of Rochester Medical Center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aseline="30000" dirty="0" smtClean="0">
                <a:solidFill>
                  <a:srgbClr val="FFFFFF"/>
                </a:solidFill>
                <a:latin typeface="Verdana" charset="0"/>
                <a:ea typeface="ＭＳ Ｐゴシック" charset="0"/>
              </a:rPr>
              <a:t>2</a:t>
            </a:r>
            <a:r>
              <a:rPr lang="en-US" sz="2800" dirty="0" smtClean="0">
                <a:solidFill>
                  <a:srgbClr val="FFFFFF"/>
                </a:solidFill>
                <a:latin typeface="Verdana" charset="0"/>
                <a:ea typeface="ＭＳ Ｐゴシック" charset="0"/>
              </a:rPr>
              <a:t>Special Olympics New </a:t>
            </a:r>
            <a:r>
              <a:rPr lang="en-US" sz="2800" dirty="0" smtClean="0">
                <a:solidFill>
                  <a:srgbClr val="FFFFFF"/>
                </a:solidFill>
                <a:latin typeface="Verdana" charset="0"/>
                <a:ea typeface="ＭＳ Ｐゴシック" charset="0"/>
              </a:rPr>
              <a:t>York (SONY)</a:t>
            </a:r>
            <a:endParaRPr lang="en-US" sz="2800" dirty="0">
              <a:solidFill>
                <a:srgbClr val="FFFFFF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5323" y="3518272"/>
            <a:ext cx="8181475" cy="980268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FF"/>
                </a:solidFill>
                <a:latin typeface="Verdana" charset="0"/>
                <a:ea typeface="ＭＳ Ｐゴシック" charset="0"/>
              </a:rPr>
              <a:t>Team Trainers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Verdana" charset="0"/>
                <a:ea typeface="ＭＳ Ｐゴシック" charset="0"/>
              </a:rPr>
              <a:t>Funded by: Special Hope Foundation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latin typeface="Verdana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300" b="1" i="1" dirty="0" smtClean="0">
                <a:solidFill>
                  <a:srgbClr val="E7D8AC"/>
                </a:solidFill>
                <a:latin typeface="Verdana" charset="0"/>
                <a:ea typeface="ＭＳ Ｐゴシック" charset="0"/>
              </a:rPr>
              <a:t>Background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rgbClr val="FFFFFF"/>
                </a:solidFill>
                <a:latin typeface="Verdana" charset="0"/>
                <a:ea typeface="ＭＳ Ｐゴシック" charset="0"/>
              </a:rPr>
              <a:t>Based on international data, Special Olympics (SO) athletes have higher rates of obesity than non-athletes.  Despite regular physical activity and training for competitions, athletes could be healthier.</a:t>
            </a:r>
            <a:endParaRPr lang="en-US" sz="2300" dirty="0">
              <a:solidFill>
                <a:srgbClr val="FFFFFF"/>
              </a:solidFill>
              <a:latin typeface="Verdana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latin typeface="Verdana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300" b="1" i="1" dirty="0" smtClean="0">
                <a:solidFill>
                  <a:srgbClr val="E7D8AC"/>
                </a:solidFill>
                <a:latin typeface="Verdana" charset="0"/>
                <a:ea typeface="ＭＳ Ｐゴシック" charset="0"/>
              </a:rPr>
              <a:t>Methods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rgbClr val="FFFFFF"/>
                </a:solidFill>
                <a:latin typeface="Verdana" charset="0"/>
                <a:ea typeface="ＭＳ Ｐゴシック" charset="0"/>
              </a:rPr>
              <a:t>Partnering with the AADMD </a:t>
            </a:r>
            <a:r>
              <a:rPr lang="en-US" sz="2300" dirty="0">
                <a:solidFill>
                  <a:srgbClr val="FFFFFF"/>
                </a:solidFill>
                <a:latin typeface="Verdana" charset="0"/>
                <a:ea typeface="ＭＳ Ｐゴシック" charset="0"/>
              </a:rPr>
              <a:t>S</a:t>
            </a:r>
            <a:r>
              <a:rPr lang="en-US" sz="2300" dirty="0" smtClean="0">
                <a:solidFill>
                  <a:srgbClr val="FFFFFF"/>
                </a:solidFill>
                <a:latin typeface="Verdana" charset="0"/>
                <a:ea typeface="ＭＳ Ｐゴシック" charset="0"/>
              </a:rPr>
              <a:t>tudent </a:t>
            </a:r>
            <a:r>
              <a:rPr lang="en-US" sz="2300" dirty="0">
                <a:solidFill>
                  <a:srgbClr val="FFFFFF"/>
                </a:solidFill>
                <a:latin typeface="Verdana" charset="0"/>
                <a:ea typeface="ＭＳ Ｐゴシック" charset="0"/>
              </a:rPr>
              <a:t>C</a:t>
            </a:r>
            <a:r>
              <a:rPr lang="en-US" sz="2300" dirty="0" smtClean="0">
                <a:solidFill>
                  <a:srgbClr val="FFFFFF"/>
                </a:solidFill>
                <a:latin typeface="Verdana" charset="0"/>
                <a:ea typeface="ＭＳ Ｐゴシック" charset="0"/>
              </a:rPr>
              <a:t>hapter at URMC, 3 Team Trainers worked with a SO </a:t>
            </a:r>
            <a:r>
              <a:rPr lang="en-US" sz="2300" dirty="0">
                <a:solidFill>
                  <a:srgbClr val="FFFFFF"/>
                </a:solidFill>
                <a:latin typeface="Verdana" charset="0"/>
                <a:ea typeface="ＭＳ Ｐゴシック" charset="0"/>
              </a:rPr>
              <a:t>softball team </a:t>
            </a:r>
            <a:r>
              <a:rPr lang="en-US" sz="2300" dirty="0" smtClean="0">
                <a:solidFill>
                  <a:srgbClr val="FFFFFF"/>
                </a:solidFill>
                <a:latin typeface="Verdana" charset="0"/>
                <a:ea typeface="ＭＳ Ｐゴシック" charset="0"/>
              </a:rPr>
              <a:t>to encourage preventive health visits, drinking more fluids, and staying active on days without SO activities.</a:t>
            </a:r>
            <a:endParaRPr lang="en-US" sz="2300" dirty="0">
              <a:solidFill>
                <a:srgbClr val="FFFFFF"/>
              </a:solidFill>
              <a:latin typeface="Verdana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latin typeface="Verdana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300" b="1" i="1" dirty="0" smtClean="0">
                <a:solidFill>
                  <a:srgbClr val="E7D8AC"/>
                </a:solidFill>
                <a:latin typeface="Verdana" charset="0"/>
                <a:ea typeface="ＭＳ Ｐゴシック" charset="0"/>
              </a:rPr>
              <a:t>Outcomes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rgbClr val="FFFFFF"/>
                </a:solidFill>
                <a:latin typeface="Verdana" charset="0"/>
                <a:ea typeface="ＭＳ Ｐゴシック" charset="0"/>
              </a:rPr>
              <a:t>The coach and athletes enjoyed the interactions with the Team Trainers and felt the support was beneficial, especially when it came time to participate in SO Health Athletes screenings.</a:t>
            </a:r>
            <a:endParaRPr lang="en-US" sz="2300" dirty="0">
              <a:solidFill>
                <a:srgbClr val="FFFFFF"/>
              </a:solidFill>
              <a:latin typeface="Verdana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latin typeface="Verdana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300" b="1" i="1" dirty="0" smtClean="0">
                <a:solidFill>
                  <a:srgbClr val="E7D8AC"/>
                </a:solidFill>
                <a:latin typeface="Verdana" charset="0"/>
                <a:ea typeface="ＭＳ Ｐゴシック" charset="0"/>
              </a:rPr>
              <a:t>Next</a:t>
            </a:r>
            <a:r>
              <a:rPr lang="en-US" sz="2300" dirty="0" smtClean="0">
                <a:solidFill>
                  <a:srgbClr val="E7D8AC"/>
                </a:solidFill>
                <a:latin typeface="Verdana" charset="0"/>
                <a:ea typeface="ＭＳ Ｐゴシック" charset="0"/>
              </a:rPr>
              <a:t> </a:t>
            </a:r>
            <a:r>
              <a:rPr lang="en-US" sz="2300" b="1" i="1" dirty="0" smtClean="0">
                <a:solidFill>
                  <a:srgbClr val="E7D8AC"/>
                </a:solidFill>
                <a:latin typeface="Verdana" charset="0"/>
                <a:ea typeface="ＭＳ Ｐゴシック" charset="0"/>
              </a:rPr>
              <a:t>Steps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FFFFFF"/>
                </a:solidFill>
                <a:latin typeface="Verdana" charset="0"/>
                <a:ea typeface="ＭＳ Ｐゴシック" charset="0"/>
              </a:rPr>
              <a:t>Pair more Team Trainers with winter teams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FFFFFF"/>
                </a:solidFill>
                <a:latin typeface="Verdana" charset="0"/>
                <a:ea typeface="ＭＳ Ｐゴシック" charset="0"/>
              </a:rPr>
              <a:t>Focus more on teaching and less on paperwork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FFFFFF"/>
                </a:solidFill>
                <a:latin typeface="Verdana" charset="0"/>
                <a:ea typeface="ＭＳ Ｐゴシック" charset="0"/>
              </a:rPr>
              <a:t>Collect data on health status, healthy behaviors, and event participation for a pilot study</a:t>
            </a:r>
            <a:endParaRPr lang="en-US" sz="2300" dirty="0">
              <a:solidFill>
                <a:srgbClr val="FFFFFF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47747" y="3663127"/>
            <a:ext cx="9047749" cy="978729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FF"/>
                </a:solidFill>
                <a:latin typeface="Verdana" charset="0"/>
                <a:ea typeface="ＭＳ Ｐゴシック" charset="0"/>
              </a:rPr>
              <a:t>Fitness Inclusion Taskforce (FIT)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latin typeface="Verdana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300" b="1" i="1" dirty="0" smtClean="0">
                <a:solidFill>
                  <a:srgbClr val="E7D8AC"/>
                </a:solidFill>
                <a:latin typeface="Verdana" charset="0"/>
                <a:ea typeface="ＭＳ Ｐゴシック" charset="0"/>
              </a:rPr>
              <a:t>Background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rgbClr val="FFFFFF"/>
                </a:solidFill>
                <a:latin typeface="Verdana" charset="0"/>
                <a:ea typeface="ＭＳ Ｐゴシック" charset="0"/>
              </a:rPr>
              <a:t>Few opportunities exist for SO athletes to exercise outside of SO activities.  The Arc of Monroe County, Heritage Christian Services, SCDD/UCEDD, and the Rochester YMCAs partnered to offer YMCA memberships to SO athletes in order to increase physical activity.</a:t>
            </a:r>
            <a:endParaRPr lang="en-US" sz="2300" dirty="0">
              <a:solidFill>
                <a:srgbClr val="FFFFFF"/>
              </a:solidFill>
              <a:latin typeface="Verdana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latin typeface="Verdana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300" b="1" i="1" dirty="0" smtClean="0">
                <a:solidFill>
                  <a:srgbClr val="E7D8AC"/>
                </a:solidFill>
                <a:latin typeface="Verdana" charset="0"/>
                <a:ea typeface="ＭＳ Ｐゴシック" charset="0"/>
              </a:rPr>
              <a:t>Methods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FFFFFF"/>
                </a:solidFill>
                <a:latin typeface="Verdana" charset="0"/>
                <a:ea typeface="ＭＳ Ｐゴシック" charset="0"/>
              </a:rPr>
              <a:t>Agency staff will attend an orientation to the YMCA (February 2015)</a:t>
            </a:r>
            <a:endParaRPr lang="en-US" sz="2300" dirty="0">
              <a:solidFill>
                <a:srgbClr val="FFFFFF"/>
              </a:solidFill>
              <a:latin typeface="Verdana" charset="0"/>
              <a:ea typeface="ＭＳ Ｐゴシック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FFFFFF"/>
                </a:solidFill>
                <a:latin typeface="Verdana" charset="0"/>
                <a:ea typeface="ＭＳ Ｐゴシック" charset="0"/>
              </a:rPr>
              <a:t>SO Athletes will attend an open house at the </a:t>
            </a:r>
            <a:r>
              <a:rPr lang="en-US" sz="2300" dirty="0" smtClean="0">
                <a:solidFill>
                  <a:srgbClr val="FFFFFF"/>
                </a:solidFill>
                <a:latin typeface="Verdana" charset="0"/>
                <a:ea typeface="ＭＳ Ｐゴシック" charset="0"/>
              </a:rPr>
              <a:t>YMCA (March 2015)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FFFFFF"/>
                </a:solidFill>
                <a:latin typeface="Verdana" charset="0"/>
                <a:ea typeface="ＭＳ Ｐゴシック" charset="0"/>
              </a:rPr>
              <a:t>YMCA staff will receive training on developmental disabilities, communication strategies, and social support (March 2015)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FFFFFF"/>
                </a:solidFill>
                <a:latin typeface="Verdana" charset="0"/>
                <a:ea typeface="ＭＳ Ｐゴシック" charset="0"/>
              </a:rPr>
              <a:t>SO Athletes that join the YMCA can name up to 4 people to accompany them to the YMCA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FFFFFF"/>
                </a:solidFill>
                <a:latin typeface="Verdana" charset="0"/>
                <a:ea typeface="ＭＳ Ｐゴシック" charset="0"/>
              </a:rPr>
              <a:t>YMCA data will be used to track health outcomes and surveys will track satisfaction with YMCA services at 3 months, 6 months, and one year after joining</a:t>
            </a:r>
            <a:endParaRPr lang="en-US" sz="2300" dirty="0">
              <a:solidFill>
                <a:srgbClr val="FFFFFF"/>
              </a:solidFill>
              <a:latin typeface="Verdana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latin typeface="Verdana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300" b="1" i="1" dirty="0">
                <a:solidFill>
                  <a:srgbClr val="E7D8AC"/>
                </a:solidFill>
                <a:latin typeface="Verdana" charset="0"/>
                <a:ea typeface="ＭＳ Ｐゴシック" charset="0"/>
              </a:rPr>
              <a:t>Next</a:t>
            </a:r>
            <a:r>
              <a:rPr lang="en-US" sz="2300" dirty="0">
                <a:solidFill>
                  <a:srgbClr val="E7D8AC"/>
                </a:solidFill>
                <a:latin typeface="Verdana" charset="0"/>
                <a:ea typeface="ＭＳ Ｐゴシック" charset="0"/>
              </a:rPr>
              <a:t> </a:t>
            </a:r>
            <a:r>
              <a:rPr lang="en-US" sz="2300" b="1" i="1" dirty="0" smtClean="0">
                <a:solidFill>
                  <a:srgbClr val="E7D8AC"/>
                </a:solidFill>
                <a:latin typeface="Verdana" charset="0"/>
                <a:ea typeface="ＭＳ Ｐゴシック" charset="0"/>
              </a:rPr>
              <a:t>Steps</a:t>
            </a:r>
            <a:endParaRPr lang="en-US" sz="2300" b="1" i="1" dirty="0">
              <a:solidFill>
                <a:srgbClr val="E7D8AC"/>
              </a:solidFill>
              <a:latin typeface="Verdana" charset="0"/>
              <a:ea typeface="ＭＳ Ｐゴシック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FFFFFF"/>
                </a:solidFill>
                <a:latin typeface="Verdana" charset="0"/>
                <a:ea typeface="ＭＳ Ｐゴシック" charset="0"/>
              </a:rPr>
              <a:t>Create curriculum for agency staff orientation to the YMCA and </a:t>
            </a:r>
            <a:r>
              <a:rPr lang="en-US" sz="2300" dirty="0">
                <a:solidFill>
                  <a:srgbClr val="FFFFFF"/>
                </a:solidFill>
                <a:latin typeface="Verdana" charset="0"/>
                <a:ea typeface="ＭＳ Ｐゴシック" charset="0"/>
              </a:rPr>
              <a:t>curriculum for YMCA staff</a:t>
            </a:r>
            <a:endParaRPr lang="en-US" sz="2300" dirty="0" smtClean="0">
              <a:solidFill>
                <a:srgbClr val="FFFFFF"/>
              </a:solidFill>
              <a:latin typeface="Verdana" charset="0"/>
              <a:ea typeface="ＭＳ Ｐゴシック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FFFFFF"/>
                </a:solidFill>
                <a:latin typeface="Verdana" charset="0"/>
                <a:ea typeface="ＭＳ Ｐゴシック" charset="0"/>
              </a:rPr>
              <a:t>Schedule Open Houses across several YMCAs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8879305" y="3613556"/>
            <a:ext cx="0" cy="9452739"/>
          </a:xfrm>
          <a:prstGeom prst="line">
            <a:avLst/>
          </a:prstGeom>
          <a:solidFill>
            <a:srgbClr val="00467F"/>
          </a:solidFill>
          <a:ln w="6350" cap="flat" cmpd="sng" algn="ctr">
            <a:solidFill>
              <a:srgbClr val="E7D8A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8296021" y="3613556"/>
            <a:ext cx="0" cy="9452739"/>
          </a:xfrm>
          <a:prstGeom prst="line">
            <a:avLst/>
          </a:prstGeom>
          <a:solidFill>
            <a:srgbClr val="00467F"/>
          </a:solidFill>
          <a:ln w="6350" cap="flat" cmpd="sng" algn="ctr">
            <a:solidFill>
              <a:srgbClr val="E7D8A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8745200" y="3573293"/>
            <a:ext cx="4331368" cy="200935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FF"/>
                </a:solidFill>
                <a:latin typeface="Verdana" charset="0"/>
                <a:ea typeface="ＭＳ Ｐゴシック" charset="0"/>
              </a:rPr>
              <a:t>Special </a:t>
            </a:r>
            <a:r>
              <a:rPr lang="en-US" sz="3200" b="1" dirty="0">
                <a:solidFill>
                  <a:srgbClr val="FFFFFF"/>
                </a:solidFill>
                <a:latin typeface="Verdana" charset="0"/>
                <a:ea typeface="ＭＳ Ｐゴシック" charset="0"/>
              </a:rPr>
              <a:t>Smiles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Verdana" charset="0"/>
                <a:ea typeface="ＭＳ Ｐゴシック" charset="0"/>
              </a:rPr>
              <a:t>Funded by: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Verdana" charset="0"/>
                <a:ea typeface="ＭＳ Ｐゴシック" charset="0"/>
              </a:rPr>
              <a:t>The Golisano Foundation &amp; </a:t>
            </a:r>
            <a:endParaRPr lang="en-US" sz="2000" b="1" dirty="0">
              <a:solidFill>
                <a:srgbClr val="FFFFFF"/>
              </a:solidFill>
              <a:latin typeface="Verdana" charset="0"/>
              <a:ea typeface="ＭＳ Ｐゴシック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latin typeface="Verdana" charset="0"/>
                <a:ea typeface="ＭＳ Ｐゴシック" charset="0"/>
              </a:rPr>
              <a:t>Eastman Institute for Oral </a:t>
            </a:r>
            <a:r>
              <a:rPr lang="en-US" sz="2000" b="1" dirty="0" smtClean="0">
                <a:solidFill>
                  <a:srgbClr val="FFFFFF"/>
                </a:solidFill>
                <a:latin typeface="Verdana" charset="0"/>
                <a:ea typeface="ＭＳ Ｐゴシック" charset="0"/>
              </a:rPr>
              <a:t>Health (EIOH)</a:t>
            </a:r>
            <a:endParaRPr lang="en-US" sz="2000" b="1" dirty="0">
              <a:solidFill>
                <a:srgbClr val="FFFFFF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745200" y="5293895"/>
            <a:ext cx="7964905" cy="82330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latin typeface="Verdana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300" b="1" i="1" dirty="0" smtClean="0">
                <a:solidFill>
                  <a:srgbClr val="E7D8AC"/>
                </a:solidFill>
                <a:latin typeface="Verdana" charset="0"/>
                <a:ea typeface="ＭＳ Ｐゴシック" charset="0"/>
              </a:rPr>
              <a:t>Background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rgbClr val="FFFFFF"/>
                </a:solidFill>
                <a:latin typeface="Verdana" charset="0"/>
                <a:ea typeface="ＭＳ Ｐゴシック" charset="0"/>
              </a:rPr>
              <a:t>Special Olympics has offered Healthy Athletes screenings around the world.  Despite the availability and continued participation of athletes, dental outcomes are not improving.  </a:t>
            </a:r>
            <a:endParaRPr lang="en-US" sz="2300" dirty="0">
              <a:solidFill>
                <a:srgbClr val="FFFFFF"/>
              </a:solidFill>
              <a:latin typeface="Verdana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latin typeface="Verdana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300" b="1" i="1" dirty="0" smtClean="0">
                <a:solidFill>
                  <a:srgbClr val="E7D8AC"/>
                </a:solidFill>
                <a:latin typeface="Verdana" charset="0"/>
                <a:ea typeface="ＭＳ Ｐゴシック" charset="0"/>
              </a:rPr>
              <a:t>Methods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rgbClr val="FFFFFF"/>
                </a:solidFill>
                <a:latin typeface="Verdana" charset="0"/>
                <a:ea typeface="ＭＳ Ｐゴシック" charset="0"/>
              </a:rPr>
              <a:t>Provided Special Smiles screening at the February 2014 SONY Winter Games.  When athletes were recommended to follow-up with a dentist, they were offered a clinic visit at EIOH in May 2014.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E7D8AC"/>
              </a:solidFill>
              <a:latin typeface="Verdana" charset="0"/>
              <a:ea typeface="ＭＳ Ｐゴシック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300" b="1" i="1" dirty="0" smtClean="0">
                <a:solidFill>
                  <a:srgbClr val="E7D8AC"/>
                </a:solidFill>
                <a:latin typeface="Verdana" charset="0"/>
                <a:ea typeface="ＭＳ Ｐゴシック" charset="0"/>
              </a:rPr>
              <a:t>Outcomes/Next Steps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FFFFFF"/>
                </a:solidFill>
                <a:latin typeface="Verdana" charset="0"/>
                <a:ea typeface="ＭＳ Ｐゴシック" charset="0"/>
              </a:rPr>
              <a:t>17 athletes received follow-up dental care at EIOH in May 2014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FFFFFF"/>
                </a:solidFill>
                <a:latin typeface="Verdana" charset="0"/>
                <a:ea typeface="ＭＳ Ｐゴシック" charset="0"/>
              </a:rPr>
              <a:t>Several athletes made EIOH their dental health home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FFFFFF"/>
                </a:solidFill>
                <a:latin typeface="Verdana" charset="0"/>
                <a:ea typeface="ＭＳ Ｐゴシック" charset="0"/>
              </a:rPr>
              <a:t>EIOH now hosts a monthly clinic on Saturdays for adults with DD to receive oral care and for dental residents to learn about treating people with DD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FFFFFF"/>
                </a:solidFill>
                <a:latin typeface="Verdana" charset="0"/>
                <a:ea typeface="ＭＳ Ｐゴシック" charset="0"/>
              </a:rPr>
              <a:t>EIOH is designing a new Smile-Mobile intervention for the community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505324" y="13673491"/>
            <a:ext cx="26012276" cy="0"/>
          </a:xfrm>
          <a:prstGeom prst="line">
            <a:avLst/>
          </a:prstGeom>
          <a:solidFill>
            <a:srgbClr val="00467F"/>
          </a:solidFill>
          <a:ln w="571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98496070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18</TotalTime>
  <Words>491</Words>
  <Application>Microsoft Office PowerPoint</Application>
  <PresentationFormat>Custom</PresentationFormat>
  <Paragraphs>51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Technic</vt:lpstr>
      <vt:lpstr>PowerPoint Presentation</vt:lpstr>
    </vt:vector>
  </TitlesOfParts>
  <Company>URMC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Robinson, Laura (Peds)</dc:creator>
  <cp:lastModifiedBy>Robinson, Laura (Peds)</cp:lastModifiedBy>
  <cp:revision>2</cp:revision>
  <dcterms:created xsi:type="dcterms:W3CDTF">2014-11-03T19:03:29Z</dcterms:created>
  <dcterms:modified xsi:type="dcterms:W3CDTF">2014-11-03T19:21:55Z</dcterms:modified>
</cp:coreProperties>
</file>